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1" r:id="rId2"/>
    <p:sldMasterId id="2147483653" r:id="rId3"/>
  </p:sldMasterIdLst>
  <p:notesMasterIdLst>
    <p:notesMasterId r:id="rId12"/>
  </p:notesMasterIdLst>
  <p:handoutMasterIdLst>
    <p:handoutMasterId r:id="rId13"/>
  </p:handoutMasterIdLst>
  <p:sldIdLst>
    <p:sldId id="256" r:id="rId4"/>
    <p:sldId id="264" r:id="rId5"/>
    <p:sldId id="261" r:id="rId6"/>
    <p:sldId id="277" r:id="rId7"/>
    <p:sldId id="270" r:id="rId8"/>
    <p:sldId id="282" r:id="rId9"/>
    <p:sldId id="268" r:id="rId10"/>
    <p:sldId id="269" r:id="rId11"/>
  </p:sldIdLst>
  <p:sldSz cx="9144000" cy="5143500" type="screen16x9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47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FF8F8"/>
    <a:srgbClr val="179A9D"/>
    <a:srgbClr val="38D4CD"/>
    <a:srgbClr val="16B7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505" autoAdjust="0"/>
  </p:normalViewPr>
  <p:slideViewPr>
    <p:cSldViewPr>
      <p:cViewPr>
        <p:scale>
          <a:sx n="75" d="100"/>
          <a:sy n="75" d="100"/>
        </p:scale>
        <p:origin x="2028" y="1284"/>
      </p:cViewPr>
      <p:guideLst>
        <p:guide orient="horz" pos="1847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76" d="100"/>
          <a:sy n="76" d="100"/>
        </p:scale>
        <p:origin x="2918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viewProps" Target="view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63067592-1177-4A8F-8559-88EAFFFB7C5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C2CF451-70E9-424F-9484-D9CA0DA36AD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90F118-FDC5-4298-8605-509719EC5E22}" type="datetimeFigureOut">
              <a:rPr lang="ko-KR" altLang="en-US" smtClean="0"/>
              <a:t>2024-06-07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2C3267D-5B5A-47A4-8D84-21A44F0D7B5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F7C5F71-15FE-429B-AF61-61945D4F240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43CB6F-C11B-40A1-AA17-5337F931B3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732508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8BDEB5-11C8-4FFD-966B-93DB62A96F3D}" type="datetimeFigureOut">
              <a:rPr lang="ko-KR" altLang="en-US" smtClean="0"/>
              <a:t>2024-06-07</a:t>
            </a:fld>
            <a:endParaRPr lang="ko-KR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62991A-D88A-415F-AA3F-DF12C52C61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80684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62991A-D88A-415F-AA3F-DF12C52C61BF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85860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09188" y="339502"/>
            <a:ext cx="4450844" cy="115212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600" b="1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altLang="ko-KR" dirty="0">
                <a:ea typeface="맑은 고딕" pitchFamily="50" charset="-127"/>
              </a:rPr>
              <a:t>FREE PPT TEMPLATES</a:t>
            </a:r>
            <a:endParaRPr lang="en-US" altLang="ko-KR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409188" y="1563638"/>
            <a:ext cx="4450844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2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>
              <a:spcBef>
                <a:spcPts val="0"/>
              </a:spcBef>
              <a:defRPr/>
            </a:pPr>
            <a:r>
              <a:rPr lang="en-US" altLang="ko-KR" b="1" dirty="0"/>
              <a:t>INSERT THE TITLE </a:t>
            </a:r>
          </a:p>
          <a:p>
            <a:pPr>
              <a:spcBef>
                <a:spcPts val="0"/>
              </a:spcBef>
              <a:defRPr/>
            </a:pPr>
            <a:r>
              <a:rPr lang="en-US" altLang="ko-KR" b="1" dirty="0"/>
              <a:t>OF YOUR PRESENTATION HERE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162736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s and Conten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1115616" y="0"/>
            <a:ext cx="2808312" cy="51435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289545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s and Conten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81632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accent3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757696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accent3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0" y="1275606"/>
            <a:ext cx="9144000" cy="259228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900000" anchor="ctr"/>
          <a:lstStyle>
            <a:lvl1pPr marL="0" indent="0" algn="l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755454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s and Conten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1453549" y="501168"/>
            <a:ext cx="4176000" cy="4176000"/>
          </a:xfrm>
          <a:prstGeom prst="diamond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Frame 5"/>
          <p:cNvSpPr/>
          <p:nvPr userDrawn="1"/>
        </p:nvSpPr>
        <p:spPr>
          <a:xfrm rot="2700000">
            <a:off x="1947315" y="994934"/>
            <a:ext cx="3188468" cy="3188468"/>
          </a:xfrm>
          <a:prstGeom prst="frame">
            <a:avLst>
              <a:gd name="adj1" fmla="val 180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" name="Chevron 8"/>
          <p:cNvSpPr/>
          <p:nvPr userDrawn="1"/>
        </p:nvSpPr>
        <p:spPr>
          <a:xfrm rot="10800000">
            <a:off x="906447" y="1455157"/>
            <a:ext cx="1432854" cy="2268009"/>
          </a:xfrm>
          <a:prstGeom prst="chevron">
            <a:avLst>
              <a:gd name="adj" fmla="val 8089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051893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Images and Conten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0"/>
            <a:ext cx="4835732" cy="3867894"/>
          </a:xfrm>
          <a:custGeom>
            <a:avLst/>
            <a:gdLst>
              <a:gd name="connsiteX0" fmla="*/ 0 w 4788024"/>
              <a:gd name="connsiteY0" fmla="*/ 0 h 3867894"/>
              <a:gd name="connsiteX1" fmla="*/ 4788024 w 4788024"/>
              <a:gd name="connsiteY1" fmla="*/ 0 h 3867894"/>
              <a:gd name="connsiteX2" fmla="*/ 4788024 w 4788024"/>
              <a:gd name="connsiteY2" fmla="*/ 3867894 h 3867894"/>
              <a:gd name="connsiteX3" fmla="*/ 0 w 4788024"/>
              <a:gd name="connsiteY3" fmla="*/ 3867894 h 3867894"/>
              <a:gd name="connsiteX4" fmla="*/ 0 w 4788024"/>
              <a:gd name="connsiteY4" fmla="*/ 0 h 3867894"/>
              <a:gd name="connsiteX0" fmla="*/ 0 w 4788024"/>
              <a:gd name="connsiteY0" fmla="*/ 0 h 3867894"/>
              <a:gd name="connsiteX1" fmla="*/ 4788024 w 4788024"/>
              <a:gd name="connsiteY1" fmla="*/ 0 h 3867894"/>
              <a:gd name="connsiteX2" fmla="*/ 0 w 4788024"/>
              <a:gd name="connsiteY2" fmla="*/ 3867894 h 3867894"/>
              <a:gd name="connsiteX3" fmla="*/ 0 w 4788024"/>
              <a:gd name="connsiteY3" fmla="*/ 0 h 3867894"/>
              <a:gd name="connsiteX0" fmla="*/ 0 w 4835732"/>
              <a:gd name="connsiteY0" fmla="*/ 0 h 3867894"/>
              <a:gd name="connsiteX1" fmla="*/ 4835732 w 4835732"/>
              <a:gd name="connsiteY1" fmla="*/ 0 h 3867894"/>
              <a:gd name="connsiteX2" fmla="*/ 0 w 4835732"/>
              <a:gd name="connsiteY2" fmla="*/ 3867894 h 3867894"/>
              <a:gd name="connsiteX3" fmla="*/ 0 w 4835732"/>
              <a:gd name="connsiteY3" fmla="*/ 0 h 3867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35732" h="3867894">
                <a:moveTo>
                  <a:pt x="0" y="0"/>
                </a:moveTo>
                <a:lnTo>
                  <a:pt x="4835732" y="0"/>
                </a:lnTo>
                <a:lnTo>
                  <a:pt x="0" y="386789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4268065" y="1243801"/>
            <a:ext cx="4875935" cy="3899699"/>
          </a:xfrm>
          <a:custGeom>
            <a:avLst/>
            <a:gdLst>
              <a:gd name="connsiteX0" fmla="*/ 0 w 4860032"/>
              <a:gd name="connsiteY0" fmla="*/ 0 h 3867894"/>
              <a:gd name="connsiteX1" fmla="*/ 4860032 w 4860032"/>
              <a:gd name="connsiteY1" fmla="*/ 0 h 3867894"/>
              <a:gd name="connsiteX2" fmla="*/ 4860032 w 4860032"/>
              <a:gd name="connsiteY2" fmla="*/ 3867894 h 3867894"/>
              <a:gd name="connsiteX3" fmla="*/ 0 w 4860032"/>
              <a:gd name="connsiteY3" fmla="*/ 3867894 h 3867894"/>
              <a:gd name="connsiteX4" fmla="*/ 0 w 4860032"/>
              <a:gd name="connsiteY4" fmla="*/ 0 h 3867894"/>
              <a:gd name="connsiteX0" fmla="*/ 0 w 4860032"/>
              <a:gd name="connsiteY0" fmla="*/ 3867894 h 3867894"/>
              <a:gd name="connsiteX1" fmla="*/ 4860032 w 4860032"/>
              <a:gd name="connsiteY1" fmla="*/ 0 h 3867894"/>
              <a:gd name="connsiteX2" fmla="*/ 4860032 w 4860032"/>
              <a:gd name="connsiteY2" fmla="*/ 3867894 h 3867894"/>
              <a:gd name="connsiteX3" fmla="*/ 0 w 4860032"/>
              <a:gd name="connsiteY3" fmla="*/ 3867894 h 3867894"/>
              <a:gd name="connsiteX0" fmla="*/ 0 w 4875935"/>
              <a:gd name="connsiteY0" fmla="*/ 3899699 h 3899699"/>
              <a:gd name="connsiteX1" fmla="*/ 4875935 w 4875935"/>
              <a:gd name="connsiteY1" fmla="*/ 0 h 3899699"/>
              <a:gd name="connsiteX2" fmla="*/ 4860032 w 4875935"/>
              <a:gd name="connsiteY2" fmla="*/ 3899699 h 3899699"/>
              <a:gd name="connsiteX3" fmla="*/ 0 w 4875935"/>
              <a:gd name="connsiteY3" fmla="*/ 3899699 h 3899699"/>
              <a:gd name="connsiteX0" fmla="*/ 0 w 4875935"/>
              <a:gd name="connsiteY0" fmla="*/ 3899699 h 3899699"/>
              <a:gd name="connsiteX1" fmla="*/ 4875935 w 4875935"/>
              <a:gd name="connsiteY1" fmla="*/ 0 h 3899699"/>
              <a:gd name="connsiteX2" fmla="*/ 4866610 w 4875935"/>
              <a:gd name="connsiteY2" fmla="*/ 3899699 h 3899699"/>
              <a:gd name="connsiteX3" fmla="*/ 0 w 4875935"/>
              <a:gd name="connsiteY3" fmla="*/ 3899699 h 3899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5935" h="3899699">
                <a:moveTo>
                  <a:pt x="0" y="3899699"/>
                </a:moveTo>
                <a:lnTo>
                  <a:pt x="4875935" y="0"/>
                </a:lnTo>
                <a:cubicBezTo>
                  <a:pt x="4872827" y="1299900"/>
                  <a:pt x="4869718" y="2599799"/>
                  <a:pt x="4866610" y="3899699"/>
                </a:cubicBezTo>
                <a:lnTo>
                  <a:pt x="0" y="389969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852516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s and Conten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295997" y="1611681"/>
            <a:ext cx="2791434" cy="191108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6058920" y="1611681"/>
            <a:ext cx="2791434" cy="191108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81632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757696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pic>
        <p:nvPicPr>
          <p:cNvPr id="11267" name="Picture 3" descr="D:\Fullppt\005-PNG이미지\모니터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4287" y="1489421"/>
            <a:ext cx="3035425" cy="3026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3161556" y="1603730"/>
            <a:ext cx="2793972" cy="191108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62783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Images and Conten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81632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accent3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757696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accent3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pic>
        <p:nvPicPr>
          <p:cNvPr id="1026" name="Picture 2" descr="D:\Fullppt\005-PNG이미지\노트북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2790894"/>
            <a:ext cx="3816424" cy="1941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2462033" y="3061529"/>
            <a:ext cx="1783531" cy="13082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089023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Images and Conten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3042661" y="499869"/>
            <a:ext cx="2520000" cy="252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4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3897690" y="3020149"/>
            <a:ext cx="1664971" cy="166497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5564210" y="1354898"/>
            <a:ext cx="1664971" cy="166497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58122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accent3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11" name="Rounded Rectangle 10"/>
          <p:cNvSpPr/>
          <p:nvPr userDrawn="1"/>
        </p:nvSpPr>
        <p:spPr>
          <a:xfrm>
            <a:off x="354008" y="1131589"/>
            <a:ext cx="2849840" cy="364917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Rounded Rectangle 16"/>
          <p:cNvSpPr/>
          <p:nvPr userDrawn="1"/>
        </p:nvSpPr>
        <p:spPr>
          <a:xfrm>
            <a:off x="531932" y="1347500"/>
            <a:ext cx="108520" cy="3240473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8" name="Half Frame 17"/>
          <p:cNvSpPr/>
          <p:nvPr userDrawn="1"/>
        </p:nvSpPr>
        <p:spPr>
          <a:xfrm rot="5400000">
            <a:off x="2592642" y="1238201"/>
            <a:ext cx="502331" cy="502331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818220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139952" y="2571750"/>
            <a:ext cx="5004048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1" baseline="0">
                <a:solidFill>
                  <a:schemeClr val="accent3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SECTION BREAK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4139952" y="3147814"/>
            <a:ext cx="5004048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accent3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1738235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2124462"/>
            <a:ext cx="9144000" cy="57606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Thank you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-148" y="2700526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922477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5712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312904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627784" y="2115319"/>
            <a:ext cx="3888432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Welcome!!</a:t>
            </a:r>
          </a:p>
        </p:txBody>
      </p:sp>
      <p:sp>
        <p:nvSpPr>
          <p:cNvPr id="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2627784" y="2700526"/>
            <a:ext cx="3888136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21810015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accent3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accent3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35472229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1763688" y="123478"/>
            <a:ext cx="7380312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accent3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1763688" y="699542"/>
            <a:ext cx="7380312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accent3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40351514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s and Conten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81632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accent3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757696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accent3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4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739674" y="1395769"/>
            <a:ext cx="1728192" cy="1800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2539874" y="1395769"/>
            <a:ext cx="1728192" cy="1800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4340074" y="1395769"/>
            <a:ext cx="1728192" cy="1800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159670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s and Conten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267494"/>
            <a:ext cx="2339752" cy="460851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4572000" y="267494"/>
            <a:ext cx="4248472" cy="460851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399152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2" Type="http://schemas.openxmlformats.org/officeDocument/2006/relationships/slideLayout" Target="../slideLayouts/slideLayout4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6683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7555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52" r:id="rId2"/>
    <p:sldLayoutId id="2147483662" r:id="rId3"/>
    <p:sldLayoutId id="2147483661" r:id="rId4"/>
    <p:sldLayoutId id="2147483660" r:id="rId5"/>
    <p:sldLayoutId id="2147483655" r:id="rId6"/>
    <p:sldLayoutId id="2147483663" r:id="rId7"/>
    <p:sldLayoutId id="2147483664" r:id="rId8"/>
    <p:sldLayoutId id="2147483666" r:id="rId9"/>
    <p:sldLayoutId id="2147483667" r:id="rId10"/>
    <p:sldLayoutId id="2147483668" r:id="rId11"/>
    <p:sldLayoutId id="2147483665" r:id="rId12"/>
    <p:sldLayoutId id="2147483669" r:id="rId13"/>
    <p:sldLayoutId id="2147483670" r:id="rId14"/>
    <p:sldLayoutId id="2147483656" r:id="rId15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4710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9.png"/><Relationship Id="rId5" Type="http://schemas.openxmlformats.org/officeDocument/2006/relationships/image" Target="../media/image18.jpeg"/><Relationship Id="rId4" Type="http://schemas.openxmlformats.org/officeDocument/2006/relationships/image" Target="../media/image17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51520" y="0"/>
            <a:ext cx="8784976" cy="1368152"/>
          </a:xfrm>
        </p:spPr>
        <p:txBody>
          <a:bodyPr/>
          <a:lstStyle/>
          <a:p>
            <a:pPr algn="ctr"/>
            <a:r>
              <a:rPr lang="ru-RU" dirty="0"/>
              <a:t>Веб-сервис для реализации системы рекомендаций </a:t>
            </a:r>
            <a:r>
              <a:rPr lang="ru-RU" dirty="0" smtClean="0"/>
              <a:t>фильмов</a:t>
            </a:r>
            <a:endParaRPr lang="ru-RU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933818" y="4515966"/>
            <a:ext cx="3420380" cy="576064"/>
          </a:xfrm>
        </p:spPr>
        <p:txBody>
          <a:bodyPr/>
          <a:lstStyle/>
          <a:p>
            <a:pPr algn="ctr">
              <a:spcBef>
                <a:spcPts val="0"/>
              </a:spcBef>
              <a:defRPr/>
            </a:pPr>
            <a:r>
              <a:rPr lang="ru-RU" altLang="ko-KR" sz="2000" dirty="0" smtClean="0"/>
              <a:t>Группа: М8О-109Б-23</a:t>
            </a:r>
          </a:p>
          <a:p>
            <a:pPr algn="ctr">
              <a:spcBef>
                <a:spcPts val="0"/>
              </a:spcBef>
              <a:defRPr/>
            </a:pPr>
            <a:r>
              <a:rPr lang="ru-RU" altLang="ko-KR" sz="2000" dirty="0" smtClean="0"/>
              <a:t>Команда: ДИКИД</a:t>
            </a:r>
            <a:endParaRPr lang="en-US" altLang="ko-KR" sz="2000" dirty="0"/>
          </a:p>
        </p:txBody>
      </p:sp>
      <p:pic>
        <p:nvPicPr>
          <p:cNvPr id="1026" name="Picture 2" descr="Picture background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932081"/>
            <a:ext cx="2006788" cy="1932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5807" y="1338158"/>
            <a:ext cx="5908089" cy="3024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841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851920" y="2283718"/>
            <a:ext cx="5004048" cy="576064"/>
          </a:xfrm>
        </p:spPr>
        <p:txBody>
          <a:bodyPr/>
          <a:lstStyle/>
          <a:p>
            <a:r>
              <a:rPr lang="ru-RU" altLang="ko-KR" dirty="0" smtClean="0"/>
              <a:t>Цель проекта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3851920" y="2931790"/>
            <a:ext cx="5292080" cy="504056"/>
          </a:xfrm>
        </p:spPr>
        <p:txBody>
          <a:bodyPr/>
          <a:lstStyle/>
          <a:p>
            <a:pPr lvl="0"/>
            <a:r>
              <a:rPr lang="ru-RU" dirty="0"/>
              <a:t>Создать веб-сервис с </a:t>
            </a:r>
            <a:r>
              <a:rPr lang="ru-RU" dirty="0" smtClean="0"/>
              <a:t>продвинутыми </a:t>
            </a:r>
            <a:r>
              <a:rPr lang="ru-RU" dirty="0"/>
              <a:t>функциями для </a:t>
            </a:r>
            <a:endParaRPr lang="ru-RU" dirty="0" smtClean="0"/>
          </a:p>
          <a:p>
            <a:pPr lvl="0"/>
            <a:r>
              <a:rPr lang="ru-RU" dirty="0"/>
              <a:t>р</a:t>
            </a:r>
            <a:r>
              <a:rPr lang="ru-RU" dirty="0" smtClean="0"/>
              <a:t>екомендации желаемых </a:t>
            </a:r>
            <a:r>
              <a:rPr lang="ru-RU" dirty="0"/>
              <a:t>фильмов </a:t>
            </a:r>
            <a:r>
              <a:rPr lang="ru-RU" dirty="0" smtClean="0"/>
              <a:t>пользователям</a:t>
            </a:r>
            <a:endParaRPr lang="en-US" altLang="ko-KR" dirty="0"/>
          </a:p>
        </p:txBody>
      </p:sp>
      <p:sp>
        <p:nvSpPr>
          <p:cNvPr id="4" name="TextBox 3"/>
          <p:cNvSpPr txBox="1"/>
          <p:nvPr/>
        </p:nvSpPr>
        <p:spPr>
          <a:xfrm>
            <a:off x="8855968" y="4865707"/>
            <a:ext cx="2880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101234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 txBox="1">
            <a:spLocks/>
          </p:cNvSpPr>
          <p:nvPr/>
        </p:nvSpPr>
        <p:spPr>
          <a:xfrm>
            <a:off x="495269" y="129350"/>
            <a:ext cx="2088232" cy="117138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3600" b="1" dirty="0" smtClean="0">
                <a:solidFill>
                  <a:schemeClr val="bg1"/>
                </a:solidFill>
                <a:cs typeface="Arial" pitchFamily="34" charset="0"/>
              </a:rPr>
              <a:t>Задачи</a:t>
            </a:r>
          </a:p>
          <a:p>
            <a:pPr algn="l"/>
            <a:r>
              <a:rPr lang="ru-RU" sz="3600" b="1" dirty="0" smtClean="0">
                <a:solidFill>
                  <a:schemeClr val="bg1"/>
                </a:solidFill>
                <a:cs typeface="Arial" pitchFamily="34" charset="0"/>
              </a:rPr>
              <a:t>проекта</a:t>
            </a:r>
            <a:endParaRPr 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7236296" y="0"/>
            <a:ext cx="1907704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Right Arrow 3"/>
          <p:cNvSpPr/>
          <p:nvPr/>
        </p:nvSpPr>
        <p:spPr>
          <a:xfrm rot="20539464">
            <a:off x="7124472" y="872359"/>
            <a:ext cx="1334134" cy="1058306"/>
          </a:xfrm>
          <a:custGeom>
            <a:avLst/>
            <a:gdLst/>
            <a:ahLst/>
            <a:cxnLst/>
            <a:rect l="l" t="t" r="r" b="b"/>
            <a:pathLst>
              <a:path w="1334134" h="1058306">
                <a:moveTo>
                  <a:pt x="804981" y="0"/>
                </a:moveTo>
                <a:lnTo>
                  <a:pt x="1334134" y="529153"/>
                </a:lnTo>
                <a:lnTo>
                  <a:pt x="804981" y="1058306"/>
                </a:lnTo>
                <a:lnTo>
                  <a:pt x="804981" y="793730"/>
                </a:lnTo>
                <a:lnTo>
                  <a:pt x="0" y="793730"/>
                </a:lnTo>
                <a:lnTo>
                  <a:pt x="168626" y="264577"/>
                </a:lnTo>
                <a:lnTo>
                  <a:pt x="804981" y="264577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Right Arrow 4"/>
          <p:cNvSpPr/>
          <p:nvPr/>
        </p:nvSpPr>
        <p:spPr>
          <a:xfrm rot="20539464">
            <a:off x="7124472" y="1976473"/>
            <a:ext cx="1334134" cy="1058306"/>
          </a:xfrm>
          <a:custGeom>
            <a:avLst/>
            <a:gdLst/>
            <a:ahLst/>
            <a:cxnLst/>
            <a:rect l="l" t="t" r="r" b="b"/>
            <a:pathLst>
              <a:path w="1334134" h="1058306">
                <a:moveTo>
                  <a:pt x="804981" y="0"/>
                </a:moveTo>
                <a:lnTo>
                  <a:pt x="1334134" y="529153"/>
                </a:lnTo>
                <a:lnTo>
                  <a:pt x="804981" y="1058306"/>
                </a:lnTo>
                <a:lnTo>
                  <a:pt x="804981" y="793730"/>
                </a:lnTo>
                <a:lnTo>
                  <a:pt x="0" y="793730"/>
                </a:lnTo>
                <a:lnTo>
                  <a:pt x="168626" y="264577"/>
                </a:lnTo>
                <a:lnTo>
                  <a:pt x="804981" y="264577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Right Arrow 5"/>
          <p:cNvSpPr/>
          <p:nvPr/>
        </p:nvSpPr>
        <p:spPr>
          <a:xfrm rot="20539464">
            <a:off x="7124472" y="3080587"/>
            <a:ext cx="1334134" cy="1058306"/>
          </a:xfrm>
          <a:custGeom>
            <a:avLst/>
            <a:gdLst/>
            <a:ahLst/>
            <a:cxnLst/>
            <a:rect l="l" t="t" r="r" b="b"/>
            <a:pathLst>
              <a:path w="1334134" h="1058306">
                <a:moveTo>
                  <a:pt x="804981" y="0"/>
                </a:moveTo>
                <a:lnTo>
                  <a:pt x="1334134" y="529153"/>
                </a:lnTo>
                <a:lnTo>
                  <a:pt x="804981" y="1058306"/>
                </a:lnTo>
                <a:lnTo>
                  <a:pt x="804981" y="793730"/>
                </a:lnTo>
                <a:lnTo>
                  <a:pt x="0" y="793730"/>
                </a:lnTo>
                <a:lnTo>
                  <a:pt x="168626" y="264577"/>
                </a:lnTo>
                <a:lnTo>
                  <a:pt x="804981" y="264577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Right Arrow 6"/>
          <p:cNvSpPr/>
          <p:nvPr/>
        </p:nvSpPr>
        <p:spPr>
          <a:xfrm rot="1060536" flipH="1">
            <a:off x="5964349" y="1424416"/>
            <a:ext cx="1383499" cy="1058306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ight Arrow 7"/>
          <p:cNvSpPr/>
          <p:nvPr/>
        </p:nvSpPr>
        <p:spPr>
          <a:xfrm rot="1060536" flipH="1">
            <a:off x="5964349" y="2528530"/>
            <a:ext cx="1383499" cy="1058306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Right Arrow 8"/>
          <p:cNvSpPr/>
          <p:nvPr/>
        </p:nvSpPr>
        <p:spPr>
          <a:xfrm rot="1060536" flipH="1">
            <a:off x="5964349" y="3632646"/>
            <a:ext cx="1383499" cy="1058306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Right Arrow 12"/>
          <p:cNvSpPr/>
          <p:nvPr/>
        </p:nvSpPr>
        <p:spPr>
          <a:xfrm rot="1060536" flipH="1">
            <a:off x="5964349" y="314404"/>
            <a:ext cx="1383499" cy="1058306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Right Arrow 5"/>
          <p:cNvSpPr/>
          <p:nvPr/>
        </p:nvSpPr>
        <p:spPr>
          <a:xfrm rot="20539464">
            <a:off x="7117193" y="4189468"/>
            <a:ext cx="1334134" cy="1058306"/>
          </a:xfrm>
          <a:custGeom>
            <a:avLst/>
            <a:gdLst/>
            <a:ahLst/>
            <a:cxnLst/>
            <a:rect l="l" t="t" r="r" b="b"/>
            <a:pathLst>
              <a:path w="1334134" h="1058306">
                <a:moveTo>
                  <a:pt x="804981" y="0"/>
                </a:moveTo>
                <a:lnTo>
                  <a:pt x="1334134" y="529153"/>
                </a:lnTo>
                <a:lnTo>
                  <a:pt x="804981" y="1058306"/>
                </a:lnTo>
                <a:lnTo>
                  <a:pt x="804981" y="793730"/>
                </a:lnTo>
                <a:lnTo>
                  <a:pt x="0" y="793730"/>
                </a:lnTo>
                <a:lnTo>
                  <a:pt x="168626" y="264577"/>
                </a:lnTo>
                <a:lnTo>
                  <a:pt x="804981" y="264577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Right Arrow 3"/>
          <p:cNvSpPr/>
          <p:nvPr/>
        </p:nvSpPr>
        <p:spPr>
          <a:xfrm rot="20539464">
            <a:off x="7157361" y="12575"/>
            <a:ext cx="1334133" cy="793729"/>
          </a:xfrm>
          <a:custGeom>
            <a:avLst/>
            <a:gdLst/>
            <a:ahLst/>
            <a:cxnLst/>
            <a:rect l="l" t="t" r="r" b="b"/>
            <a:pathLst>
              <a:path w="1334133" h="793729">
                <a:moveTo>
                  <a:pt x="788394" y="0"/>
                </a:moveTo>
                <a:lnTo>
                  <a:pt x="1201063" y="131506"/>
                </a:lnTo>
                <a:lnTo>
                  <a:pt x="1334133" y="264576"/>
                </a:lnTo>
                <a:lnTo>
                  <a:pt x="804981" y="793729"/>
                </a:lnTo>
                <a:lnTo>
                  <a:pt x="804981" y="529153"/>
                </a:lnTo>
                <a:lnTo>
                  <a:pt x="0" y="529153"/>
                </a:lnTo>
                <a:lnTo>
                  <a:pt x="16862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Right Arrow 16"/>
          <p:cNvSpPr/>
          <p:nvPr/>
        </p:nvSpPr>
        <p:spPr>
          <a:xfrm rot="1060536" flipH="1">
            <a:off x="6020816" y="4705082"/>
            <a:ext cx="1184167" cy="614682"/>
          </a:xfrm>
          <a:custGeom>
            <a:avLst/>
            <a:gdLst/>
            <a:ahLst/>
            <a:cxnLst/>
            <a:rect l="l" t="t" r="r" b="b"/>
            <a:pathLst>
              <a:path w="1184167" h="614682">
                <a:moveTo>
                  <a:pt x="655014" y="0"/>
                </a:moveTo>
                <a:lnTo>
                  <a:pt x="655014" y="264577"/>
                </a:lnTo>
                <a:lnTo>
                  <a:pt x="0" y="264577"/>
                </a:lnTo>
                <a:lnTo>
                  <a:pt x="1098638" y="614682"/>
                </a:lnTo>
                <a:lnTo>
                  <a:pt x="1184167" y="52915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6137614" y="528443"/>
            <a:ext cx="554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2"/>
                </a:solidFill>
                <a:cs typeface="Arial" pitchFamily="34" charset="0"/>
              </a:rPr>
              <a:t>01</a:t>
            </a:r>
            <a:endParaRPr lang="ko-KR" altLang="en-US" sz="24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137614" y="1646559"/>
            <a:ext cx="554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2"/>
                </a:solidFill>
                <a:cs typeface="Arial" pitchFamily="34" charset="0"/>
              </a:rPr>
              <a:t>02</a:t>
            </a:r>
            <a:endParaRPr lang="ko-KR" altLang="en-US" sz="24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137614" y="2764675"/>
            <a:ext cx="554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2"/>
                </a:solidFill>
                <a:cs typeface="Arial" pitchFamily="34" charset="0"/>
              </a:rPr>
              <a:t>03</a:t>
            </a:r>
            <a:endParaRPr lang="ko-KR" altLang="en-US" sz="24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137614" y="3882791"/>
            <a:ext cx="554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2"/>
                </a:solidFill>
                <a:cs typeface="Arial" pitchFamily="34" charset="0"/>
              </a:rPr>
              <a:t>04</a:t>
            </a:r>
            <a:endParaRPr lang="ko-KR" altLang="en-US" sz="24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24" name="TextBox 10"/>
          <p:cNvSpPr txBox="1"/>
          <p:nvPr/>
        </p:nvSpPr>
        <p:spPr bwMode="auto">
          <a:xfrm>
            <a:off x="2597893" y="224693"/>
            <a:ext cx="3365815" cy="7386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r>
              <a:rPr lang="ru-RU" altLang="ko-KR" sz="1400" b="1" dirty="0" smtClean="0">
                <a:solidFill>
                  <a:schemeClr val="bg1"/>
                </a:solidFill>
                <a:cs typeface="Arial" pitchFamily="34" charset="0"/>
              </a:rPr>
              <a:t>Разработать сайт для рекомендаций фильмов </a:t>
            </a:r>
            <a:r>
              <a:rPr lang="ru-RU" altLang="ko-KR" sz="1400" b="1" dirty="0" smtClean="0">
                <a:solidFill>
                  <a:schemeClr val="bg1"/>
                </a:solidFill>
                <a:cs typeface="Arial" pitchFamily="34" charset="0"/>
              </a:rPr>
              <a:t>для </a:t>
            </a:r>
            <a:r>
              <a:rPr lang="ru-RU" altLang="ko-KR" sz="1400" b="1" dirty="0" smtClean="0">
                <a:solidFill>
                  <a:schemeClr val="bg1"/>
                </a:solidFill>
                <a:cs typeface="Arial" pitchFamily="34" charset="0"/>
              </a:rPr>
              <a:t>поиска интересующего контента</a:t>
            </a:r>
            <a:endParaRPr lang="en-US" altLang="ko-KR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0" name="TextBox 10"/>
          <p:cNvSpPr txBox="1"/>
          <p:nvPr/>
        </p:nvSpPr>
        <p:spPr bwMode="auto">
          <a:xfrm>
            <a:off x="2665457" y="1395886"/>
            <a:ext cx="3272009" cy="7386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r>
              <a:rPr lang="ru-RU" altLang="ko-KR" sz="1400" b="1" dirty="0" smtClean="0">
                <a:solidFill>
                  <a:schemeClr val="bg1"/>
                </a:solidFill>
                <a:cs typeface="Arial" pitchFamily="34" charset="0"/>
              </a:rPr>
              <a:t>Сделать подбор фильмов и сериалов и выводить информацию о них на сайте</a:t>
            </a:r>
            <a:endParaRPr lang="en-US" altLang="ko-KR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3" name="TextBox 10"/>
          <p:cNvSpPr txBox="1"/>
          <p:nvPr/>
        </p:nvSpPr>
        <p:spPr bwMode="auto">
          <a:xfrm>
            <a:off x="2665457" y="2469238"/>
            <a:ext cx="3272009" cy="7386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r>
              <a:rPr lang="ru-RU" altLang="ko-KR" sz="1400" b="1" dirty="0" smtClean="0">
                <a:solidFill>
                  <a:schemeClr val="bg1"/>
                </a:solidFill>
                <a:cs typeface="Arial" pitchFamily="34" charset="0"/>
              </a:rPr>
              <a:t>Написать </a:t>
            </a:r>
            <a:r>
              <a:rPr lang="ru-RU" altLang="ko-KR" sz="1400" b="1" dirty="0" err="1" smtClean="0">
                <a:solidFill>
                  <a:schemeClr val="bg1"/>
                </a:solidFill>
                <a:cs typeface="Arial" pitchFamily="34" charset="0"/>
              </a:rPr>
              <a:t>парсеры</a:t>
            </a:r>
            <a:r>
              <a:rPr lang="ru-RU" altLang="ko-KR" sz="1400" b="1" dirty="0" smtClean="0">
                <a:solidFill>
                  <a:schemeClr val="bg1"/>
                </a:solidFill>
                <a:cs typeface="Arial" pitchFamily="34" charset="0"/>
              </a:rPr>
              <a:t>, для сбора информации о </a:t>
            </a:r>
            <a:r>
              <a:rPr lang="ru-RU" altLang="ko-KR" sz="1400" b="1" dirty="0" smtClean="0">
                <a:solidFill>
                  <a:schemeClr val="bg1"/>
                </a:solidFill>
                <a:cs typeface="Arial" pitchFamily="34" charset="0"/>
              </a:rPr>
              <a:t>фильмах и сериалах </a:t>
            </a:r>
            <a:endParaRPr lang="en-US" altLang="ko-KR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6" name="TextBox 10"/>
          <p:cNvSpPr txBox="1"/>
          <p:nvPr/>
        </p:nvSpPr>
        <p:spPr bwMode="auto">
          <a:xfrm>
            <a:off x="2665456" y="3632634"/>
            <a:ext cx="3272009" cy="523220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r>
              <a:rPr lang="ru-RU" altLang="ko-KR" sz="1400" b="1" dirty="0" smtClean="0">
                <a:solidFill>
                  <a:schemeClr val="bg1"/>
                </a:solidFill>
                <a:cs typeface="Arial" pitchFamily="34" charset="0"/>
              </a:rPr>
              <a:t>Написать алгоритм рекомендаций контента для пользователя</a:t>
            </a:r>
            <a:endParaRPr lang="en-US" altLang="ko-KR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8855968" y="4865707"/>
            <a:ext cx="2880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3</a:t>
            </a:r>
            <a:endParaRPr lang="ru-RU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5055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altLang="ko-KR" dirty="0" smtClean="0"/>
              <a:t>Выбранный стек технологий</a:t>
            </a:r>
            <a:endParaRPr lang="ko-KR" altLang="en-US" dirty="0"/>
          </a:p>
        </p:txBody>
      </p:sp>
      <p:sp>
        <p:nvSpPr>
          <p:cNvPr id="4" name="Right Triangle 3"/>
          <p:cNvSpPr/>
          <p:nvPr/>
        </p:nvSpPr>
        <p:spPr>
          <a:xfrm rot="13500000">
            <a:off x="3606878" y="2271898"/>
            <a:ext cx="1476603" cy="1476603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" name="Oval 4"/>
          <p:cNvSpPr/>
          <p:nvPr/>
        </p:nvSpPr>
        <p:spPr>
          <a:xfrm>
            <a:off x="1461281" y="1323580"/>
            <a:ext cx="720080" cy="72008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" name="Oval 7"/>
          <p:cNvSpPr/>
          <p:nvPr/>
        </p:nvSpPr>
        <p:spPr>
          <a:xfrm>
            <a:off x="488267" y="1944668"/>
            <a:ext cx="720080" cy="72008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" name="Oval 9"/>
          <p:cNvSpPr/>
          <p:nvPr/>
        </p:nvSpPr>
        <p:spPr>
          <a:xfrm>
            <a:off x="1461282" y="3867894"/>
            <a:ext cx="720080" cy="72008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cxnSp>
        <p:nvCxnSpPr>
          <p:cNvPr id="11" name="Elbow Connector 10"/>
          <p:cNvCxnSpPr>
            <a:endCxn id="5" idx="6"/>
          </p:cNvCxnSpPr>
          <p:nvPr/>
        </p:nvCxnSpPr>
        <p:spPr>
          <a:xfrm rot="10800000">
            <a:off x="2181361" y="1683621"/>
            <a:ext cx="2612044" cy="956481"/>
          </a:xfrm>
          <a:prstGeom prst="bentConnector3">
            <a:avLst/>
          </a:prstGeom>
          <a:ln w="38100">
            <a:solidFill>
              <a:schemeClr val="bg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/>
          <p:cNvCxnSpPr>
            <a:endCxn id="10" idx="6"/>
          </p:cNvCxnSpPr>
          <p:nvPr/>
        </p:nvCxnSpPr>
        <p:spPr>
          <a:xfrm rot="10800000" flipV="1">
            <a:off x="2181362" y="3246806"/>
            <a:ext cx="2239404" cy="981127"/>
          </a:xfrm>
          <a:prstGeom prst="bentConnector3">
            <a:avLst/>
          </a:prstGeom>
          <a:ln w="38100">
            <a:solidFill>
              <a:schemeClr val="bg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2181361" y="1376175"/>
            <a:ext cx="14379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>
                <a:solidFill>
                  <a:schemeClr val="bg1"/>
                </a:solidFill>
                <a:cs typeface="Arial" pitchFamily="34" charset="0"/>
              </a:rPr>
              <a:t>Python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1174653" y="2035685"/>
            <a:ext cx="14379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>
                <a:solidFill>
                  <a:schemeClr val="bg1"/>
                </a:solidFill>
                <a:cs typeface="Arial" pitchFamily="34" charset="0"/>
              </a:rPr>
              <a:t>sqlite3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2181361" y="4269454"/>
            <a:ext cx="14379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>
                <a:solidFill>
                  <a:schemeClr val="bg1"/>
                </a:solidFill>
                <a:cs typeface="Arial" pitchFamily="34" charset="0"/>
              </a:rPr>
              <a:t>html</a:t>
            </a:r>
            <a:r>
              <a:rPr lang="ru-RU" altLang="ko-KR" sz="1200" b="1" dirty="0" smtClean="0">
                <a:solidFill>
                  <a:schemeClr val="bg1"/>
                </a:solidFill>
                <a:cs typeface="Arial" pitchFamily="34" charset="0"/>
              </a:rPr>
              <a:t>/</a:t>
            </a:r>
            <a:r>
              <a:rPr lang="en-US" altLang="ko-KR" sz="1200" b="1" dirty="0" err="1" smtClean="0">
                <a:solidFill>
                  <a:schemeClr val="bg1"/>
                </a:solidFill>
                <a:cs typeface="Arial" pitchFamily="34" charset="0"/>
              </a:rPr>
              <a:t>css</a:t>
            </a:r>
            <a:r>
              <a:rPr lang="en-US" altLang="ko-KR" sz="1200" b="1" dirty="0" smtClean="0">
                <a:solidFill>
                  <a:schemeClr val="bg1"/>
                </a:solidFill>
                <a:cs typeface="Arial" pitchFamily="34" charset="0"/>
              </a:rPr>
              <a:t>/</a:t>
            </a:r>
            <a:r>
              <a:rPr lang="en-US" altLang="ko-KR" sz="1200" b="1" dirty="0" err="1" smtClean="0">
                <a:solidFill>
                  <a:schemeClr val="bg1"/>
                </a:solidFill>
                <a:cs typeface="Arial" pitchFamily="34" charset="0"/>
              </a:rPr>
              <a:t>js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pic>
        <p:nvPicPr>
          <p:cNvPr id="32" name="Picture 10" descr="Python (programming language) - Wikipedia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6069" y="1442086"/>
            <a:ext cx="471600" cy="516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391027" y="665858"/>
            <a:ext cx="79083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solidFill>
                  <a:schemeClr val="bg1"/>
                </a:solidFill>
              </a:rPr>
              <a:t>Выбор стека технологий очень важен при разработке, проанализировав множество вариантов, мы сошлись на следующем выборе </a:t>
            </a:r>
            <a:endParaRPr lang="ru-RU" dirty="0">
              <a:solidFill>
                <a:schemeClr val="bg1"/>
              </a:solidFill>
            </a:endParaRPr>
          </a:p>
        </p:txBody>
      </p:sp>
      <p:cxnSp>
        <p:nvCxnSpPr>
          <p:cNvPr id="55" name="Elbow Connector 10"/>
          <p:cNvCxnSpPr>
            <a:endCxn id="8" idx="6"/>
          </p:cNvCxnSpPr>
          <p:nvPr/>
        </p:nvCxnSpPr>
        <p:spPr>
          <a:xfrm rot="10800000">
            <a:off x="1208348" y="2304708"/>
            <a:ext cx="3212419" cy="473400"/>
          </a:xfrm>
          <a:prstGeom prst="bentConnector3">
            <a:avLst>
              <a:gd name="adj1" fmla="val 50000"/>
            </a:avLst>
          </a:prstGeom>
          <a:ln w="38100">
            <a:solidFill>
              <a:schemeClr val="bg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1917834" y="2682494"/>
            <a:ext cx="73671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err="1" smtClean="0">
                <a:solidFill>
                  <a:schemeClr val="bg1"/>
                </a:solidFill>
                <a:cs typeface="Arial" pitchFamily="34" charset="0"/>
              </a:rPr>
              <a:t>django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8855968" y="4865707"/>
            <a:ext cx="2880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4</a:t>
            </a:r>
            <a:endParaRPr lang="ru-RU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6" name="Прямая соединительная линия 5"/>
          <p:cNvCxnSpPr/>
          <p:nvPr/>
        </p:nvCxnSpPr>
        <p:spPr>
          <a:xfrm flipH="1">
            <a:off x="1540446" y="2954945"/>
            <a:ext cx="288032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9"/>
          <p:cNvSpPr/>
          <p:nvPr/>
        </p:nvSpPr>
        <p:spPr>
          <a:xfrm>
            <a:off x="1246029" y="2594905"/>
            <a:ext cx="720080" cy="72008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5598942" y="2743782"/>
            <a:ext cx="15680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MAI KINO</a:t>
            </a:r>
            <a:endParaRPr lang="ru-RU" sz="2400" dirty="0">
              <a:solidFill>
                <a:schemeClr val="bg1"/>
              </a:solidFill>
            </a:endParaRPr>
          </a:p>
        </p:txBody>
      </p:sp>
      <p:pic>
        <p:nvPicPr>
          <p:cNvPr id="12" name="Рисунок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9739" y="2410192"/>
            <a:ext cx="664522" cy="323116"/>
          </a:xfrm>
          <a:prstGeom prst="rect">
            <a:avLst/>
          </a:prstGeom>
        </p:spPr>
      </p:pic>
      <p:pic>
        <p:nvPicPr>
          <p:cNvPr id="13" name="Рисунок 12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92" t="27180" r="11660" b="27520"/>
          <a:stretch/>
        </p:blipFill>
        <p:spPr>
          <a:xfrm>
            <a:off x="525461" y="2162727"/>
            <a:ext cx="638914" cy="283962"/>
          </a:xfrm>
          <a:prstGeom prst="rect">
            <a:avLst/>
          </a:prstGeom>
        </p:spPr>
      </p:pic>
      <p:pic>
        <p:nvPicPr>
          <p:cNvPr id="14" name="Рисунок 1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0370" y="2840330"/>
            <a:ext cx="588413" cy="220655"/>
          </a:xfrm>
          <a:prstGeom prst="rect">
            <a:avLst/>
          </a:prstGeom>
        </p:spPr>
      </p:pic>
      <p:pic>
        <p:nvPicPr>
          <p:cNvPr id="15" name="Рисунок 1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7166" y="4054316"/>
            <a:ext cx="570503" cy="334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651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altLang="ko-KR" dirty="0" smtClean="0"/>
              <a:t>Ход решения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ru-RU" altLang="ko-KR" dirty="0" smtClean="0"/>
              <a:t>Временная линия разработки проекта</a:t>
            </a:r>
            <a:endParaRPr lang="en-US" altLang="ko-KR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-4381" y="1849661"/>
            <a:ext cx="7044653" cy="12997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2482551" y="1499927"/>
            <a:ext cx="817211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ru-RU" altLang="ko-KR" sz="1200" b="1" dirty="0">
                <a:solidFill>
                  <a:schemeClr val="accent3"/>
                </a:solidFill>
                <a:latin typeface="Arial" pitchFamily="34" charset="0"/>
                <a:cs typeface="Arial" pitchFamily="34" charset="0"/>
              </a:rPr>
              <a:t>А</a:t>
            </a:r>
            <a:r>
              <a:rPr lang="ru-RU" altLang="ko-KR" sz="1200" b="1" dirty="0" smtClean="0">
                <a:solidFill>
                  <a:schemeClr val="accent3"/>
                </a:solidFill>
                <a:latin typeface="Arial" pitchFamily="34" charset="0"/>
                <a:cs typeface="Arial" pitchFamily="34" charset="0"/>
              </a:rPr>
              <a:t>прель</a:t>
            </a:r>
            <a:endParaRPr lang="ko-KR" altLang="en-US" sz="1200" b="1" dirty="0">
              <a:solidFill>
                <a:schemeClr val="accent3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80138" y="1501945"/>
            <a:ext cx="92091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ru-RU" altLang="ko-KR" sz="1200" b="1" dirty="0" smtClean="0">
                <a:solidFill>
                  <a:schemeClr val="accent3"/>
                </a:solidFill>
                <a:latin typeface="Arial" pitchFamily="34" charset="0"/>
                <a:cs typeface="Arial" pitchFamily="34" charset="0"/>
              </a:rPr>
              <a:t>Февраль</a:t>
            </a:r>
            <a:endParaRPr lang="ko-KR" altLang="en-US" sz="1200" b="1" dirty="0">
              <a:solidFill>
                <a:schemeClr val="accent3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554917" y="1501944"/>
            <a:ext cx="817211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ru-RU" altLang="ko-KR" sz="1200" b="1" dirty="0">
                <a:solidFill>
                  <a:schemeClr val="accent3"/>
                </a:solidFill>
                <a:latin typeface="Arial" pitchFamily="34" charset="0"/>
                <a:cs typeface="Arial" pitchFamily="34" charset="0"/>
              </a:rPr>
              <a:t>М</a:t>
            </a:r>
            <a:r>
              <a:rPr lang="ru-RU" altLang="ko-KR" sz="1200" b="1" dirty="0" smtClean="0">
                <a:solidFill>
                  <a:schemeClr val="accent3"/>
                </a:solidFill>
                <a:latin typeface="Arial" pitchFamily="34" charset="0"/>
                <a:cs typeface="Arial" pitchFamily="34" charset="0"/>
              </a:rPr>
              <a:t>арт</a:t>
            </a:r>
            <a:endParaRPr lang="ko-KR" altLang="en-US" sz="1200" b="1" dirty="0">
              <a:solidFill>
                <a:schemeClr val="accent3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394748" y="1501943"/>
            <a:ext cx="817211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ru-RU" altLang="ko-KR" sz="1200" b="1" dirty="0" smtClean="0">
                <a:solidFill>
                  <a:schemeClr val="accent3"/>
                </a:solidFill>
                <a:latin typeface="Arial" pitchFamily="34" charset="0"/>
                <a:cs typeface="Arial" pitchFamily="34" charset="0"/>
              </a:rPr>
              <a:t>Май</a:t>
            </a:r>
            <a:endParaRPr lang="ko-KR" altLang="en-US" sz="1200" b="1" dirty="0">
              <a:solidFill>
                <a:schemeClr val="accent3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834220" y="2273972"/>
            <a:ext cx="2880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ko-KR" sz="1200" i="1" dirty="0" smtClean="0">
                <a:solidFill>
                  <a:schemeClr val="accent3"/>
                </a:solidFill>
                <a:latin typeface="Arial" pitchFamily="34" charset="0"/>
                <a:cs typeface="Arial" pitchFamily="34" charset="0"/>
              </a:rPr>
              <a:t>Завершение разработки. Подведение итогов и отладка проекта</a:t>
            </a:r>
            <a:endParaRPr lang="ko-KR" altLang="en-US" sz="1200" i="1" dirty="0">
              <a:solidFill>
                <a:schemeClr val="accent3"/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3803354" y="1849660"/>
            <a:ext cx="1020670" cy="1067052"/>
            <a:chOff x="3803354" y="1849660"/>
            <a:chExt cx="1020670" cy="1067052"/>
          </a:xfrm>
        </p:grpSpPr>
        <p:cxnSp>
          <p:nvCxnSpPr>
            <p:cNvPr id="16" name="Straight Arrow Connector 15"/>
            <p:cNvCxnSpPr/>
            <p:nvPr/>
          </p:nvCxnSpPr>
          <p:spPr>
            <a:xfrm>
              <a:off x="3803354" y="1849660"/>
              <a:ext cx="356409" cy="753760"/>
            </a:xfrm>
            <a:prstGeom prst="straightConnector1">
              <a:avLst/>
            </a:prstGeom>
            <a:ln w="25400">
              <a:solidFill>
                <a:schemeClr val="accent1"/>
              </a:solidFill>
              <a:headEnd type="oval" w="lg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12"/>
            <p:cNvSpPr/>
            <p:nvPr/>
          </p:nvSpPr>
          <p:spPr>
            <a:xfrm>
              <a:off x="4752024" y="2268712"/>
              <a:ext cx="72000" cy="648000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rgbClr val="38D4CD"/>
                </a:solidFill>
              </a:endParaRPr>
            </a:p>
          </p:txBody>
        </p:sp>
        <p:cxnSp>
          <p:nvCxnSpPr>
            <p:cNvPr id="25" name="Straight Connector 24"/>
            <p:cNvCxnSpPr/>
            <p:nvPr/>
          </p:nvCxnSpPr>
          <p:spPr>
            <a:xfrm flipH="1">
              <a:off x="4159763" y="2603420"/>
              <a:ext cx="628262" cy="0"/>
            </a:xfrm>
            <a:prstGeom prst="line">
              <a:avLst/>
            </a:prstGeom>
            <a:ln w="254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TextBox 32"/>
          <p:cNvSpPr txBox="1"/>
          <p:nvPr/>
        </p:nvSpPr>
        <p:spPr>
          <a:xfrm>
            <a:off x="4158561" y="2923178"/>
            <a:ext cx="2880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ko-KR" sz="1200" i="1" dirty="0" smtClean="0">
                <a:solidFill>
                  <a:schemeClr val="accent3"/>
                </a:solidFill>
                <a:latin typeface="Arial" pitchFamily="34" charset="0"/>
                <a:cs typeface="Arial" pitchFamily="34" charset="0"/>
              </a:rPr>
              <a:t>Активная разработка. Еженедельные встречи для обсуждения дальнейших планов</a:t>
            </a:r>
            <a:endParaRPr lang="ko-KR" altLang="en-US" sz="1200" i="1" dirty="0">
              <a:solidFill>
                <a:schemeClr val="accent3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347864" y="3568954"/>
            <a:ext cx="28803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ko-KR" sz="1200" i="1" dirty="0" smtClean="0">
                <a:solidFill>
                  <a:schemeClr val="accent3"/>
                </a:solidFill>
                <a:latin typeface="Arial" pitchFamily="34" charset="0"/>
                <a:cs typeface="Arial" pitchFamily="34" charset="0"/>
              </a:rPr>
              <a:t>Выбор стека технологий и распределение задач. </a:t>
            </a:r>
          </a:p>
          <a:p>
            <a:r>
              <a:rPr lang="ru-RU" altLang="ko-KR" sz="1200" i="1" dirty="0" smtClean="0">
                <a:solidFill>
                  <a:schemeClr val="accent3"/>
                </a:solidFill>
                <a:latin typeface="Arial" pitchFamily="34" charset="0"/>
                <a:cs typeface="Arial" pitchFamily="34" charset="0"/>
              </a:rPr>
              <a:t>Начало разработки</a:t>
            </a:r>
            <a:endParaRPr lang="ko-KR" altLang="en-US" sz="1200" i="1" dirty="0">
              <a:solidFill>
                <a:schemeClr val="accent3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048" name="Rectangle 2047"/>
          <p:cNvSpPr/>
          <p:nvPr/>
        </p:nvSpPr>
        <p:spPr>
          <a:xfrm>
            <a:off x="6968358" y="1311939"/>
            <a:ext cx="1564082" cy="10884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ru-RU" altLang="ko-KR" dirty="0" smtClean="0">
                <a:solidFill>
                  <a:schemeClr val="accent6">
                    <a:lumMod val="50000"/>
                  </a:schemeClr>
                </a:solidFill>
              </a:rPr>
              <a:t>Презентация нашего проекта</a:t>
            </a:r>
            <a:endParaRPr lang="ko-KR" alt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2611587" y="4330067"/>
            <a:ext cx="16674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ko-KR" sz="1200" i="1" dirty="0" smtClean="0">
                <a:solidFill>
                  <a:schemeClr val="accent3"/>
                </a:solidFill>
                <a:latin typeface="Arial" pitchFamily="34" charset="0"/>
                <a:cs typeface="Arial" pitchFamily="34" charset="0"/>
              </a:rPr>
              <a:t>Выбор команды и темы проекта</a:t>
            </a:r>
            <a:endParaRPr lang="ko-KR" altLang="en-US" sz="1200" i="1" dirty="0">
              <a:solidFill>
                <a:schemeClr val="accent3"/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2883438" y="1849660"/>
            <a:ext cx="1203107" cy="1720962"/>
            <a:chOff x="2883438" y="1849660"/>
            <a:chExt cx="1203107" cy="1720962"/>
          </a:xfrm>
        </p:grpSpPr>
        <p:cxnSp>
          <p:nvCxnSpPr>
            <p:cNvPr id="15" name="Straight Arrow Connector 14"/>
            <p:cNvCxnSpPr/>
            <p:nvPr/>
          </p:nvCxnSpPr>
          <p:spPr>
            <a:xfrm>
              <a:off x="2883438" y="1849660"/>
              <a:ext cx="680450" cy="1407670"/>
            </a:xfrm>
            <a:prstGeom prst="straightConnector1">
              <a:avLst/>
            </a:prstGeom>
            <a:ln w="25400">
              <a:solidFill>
                <a:schemeClr val="accent1"/>
              </a:solidFill>
              <a:headEnd type="oval" w="lg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Rectangle 29"/>
            <p:cNvSpPr/>
            <p:nvPr/>
          </p:nvSpPr>
          <p:spPr>
            <a:xfrm>
              <a:off x="4014545" y="2922622"/>
              <a:ext cx="72000" cy="648000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rgbClr val="179A9D"/>
                </a:solidFill>
              </a:endParaRPr>
            </a:p>
          </p:txBody>
        </p:sp>
        <p:cxnSp>
          <p:nvCxnSpPr>
            <p:cNvPr id="50" name="Straight Connector 49"/>
            <p:cNvCxnSpPr/>
            <p:nvPr/>
          </p:nvCxnSpPr>
          <p:spPr>
            <a:xfrm flipH="1">
              <a:off x="3563888" y="3257330"/>
              <a:ext cx="486657" cy="0"/>
            </a:xfrm>
            <a:prstGeom prst="line">
              <a:avLst/>
            </a:prstGeom>
            <a:ln w="254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oup 6"/>
          <p:cNvGrpSpPr/>
          <p:nvPr/>
        </p:nvGrpSpPr>
        <p:grpSpPr>
          <a:xfrm>
            <a:off x="1963523" y="1849660"/>
            <a:ext cx="1385543" cy="2374872"/>
            <a:chOff x="1963523" y="1849660"/>
            <a:chExt cx="1385543" cy="2374872"/>
          </a:xfrm>
        </p:grpSpPr>
        <p:cxnSp>
          <p:nvCxnSpPr>
            <p:cNvPr id="14" name="Straight Arrow Connector 13"/>
            <p:cNvCxnSpPr/>
            <p:nvPr/>
          </p:nvCxnSpPr>
          <p:spPr>
            <a:xfrm>
              <a:off x="1963523" y="1849660"/>
              <a:ext cx="999412" cy="2061580"/>
            </a:xfrm>
            <a:prstGeom prst="straightConnector1">
              <a:avLst/>
            </a:prstGeom>
            <a:ln w="25400">
              <a:solidFill>
                <a:schemeClr val="accent1"/>
              </a:solidFill>
              <a:headEnd type="oval" w="lg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Rectangle 34"/>
            <p:cNvSpPr/>
            <p:nvPr/>
          </p:nvSpPr>
          <p:spPr>
            <a:xfrm>
              <a:off x="3277066" y="3576532"/>
              <a:ext cx="72000" cy="648000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rgbClr val="179A9D"/>
                </a:solidFill>
              </a:endParaRPr>
            </a:p>
          </p:txBody>
        </p:sp>
        <p:cxnSp>
          <p:nvCxnSpPr>
            <p:cNvPr id="51" name="Straight Connector 50"/>
            <p:cNvCxnSpPr/>
            <p:nvPr/>
          </p:nvCxnSpPr>
          <p:spPr>
            <a:xfrm flipH="1">
              <a:off x="2962935" y="3911240"/>
              <a:ext cx="314131" cy="0"/>
            </a:xfrm>
            <a:prstGeom prst="line">
              <a:avLst/>
            </a:prstGeom>
            <a:ln w="254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/>
          <p:cNvGrpSpPr/>
          <p:nvPr/>
        </p:nvGrpSpPr>
        <p:grpSpPr>
          <a:xfrm>
            <a:off x="1043608" y="1849660"/>
            <a:ext cx="1567979" cy="3028783"/>
            <a:chOff x="1043608" y="1849660"/>
            <a:chExt cx="1567979" cy="3028783"/>
          </a:xfrm>
        </p:grpSpPr>
        <p:cxnSp>
          <p:nvCxnSpPr>
            <p:cNvPr id="11" name="Straight Arrow Connector 10"/>
            <p:cNvCxnSpPr/>
            <p:nvPr/>
          </p:nvCxnSpPr>
          <p:spPr>
            <a:xfrm>
              <a:off x="1043608" y="1849660"/>
              <a:ext cx="1296144" cy="2704783"/>
            </a:xfrm>
            <a:prstGeom prst="straightConnector1">
              <a:avLst/>
            </a:prstGeom>
            <a:ln w="25400">
              <a:solidFill>
                <a:schemeClr val="accent1"/>
              </a:solidFill>
              <a:headEnd type="oval" w="lg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Rectangle 41"/>
            <p:cNvSpPr/>
            <p:nvPr/>
          </p:nvSpPr>
          <p:spPr>
            <a:xfrm>
              <a:off x="2539587" y="4230443"/>
              <a:ext cx="72000" cy="648000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rgbClr val="179A9D"/>
                </a:solidFill>
              </a:endParaRPr>
            </a:p>
          </p:txBody>
        </p:sp>
        <p:cxnSp>
          <p:nvCxnSpPr>
            <p:cNvPr id="52" name="Straight Connector 51"/>
            <p:cNvCxnSpPr/>
            <p:nvPr/>
          </p:nvCxnSpPr>
          <p:spPr>
            <a:xfrm flipH="1" flipV="1">
              <a:off x="2339752" y="4554443"/>
              <a:ext cx="211982" cy="10708"/>
            </a:xfrm>
            <a:prstGeom prst="line">
              <a:avLst/>
            </a:prstGeom>
            <a:ln w="254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TextBox 30"/>
          <p:cNvSpPr txBox="1"/>
          <p:nvPr/>
        </p:nvSpPr>
        <p:spPr>
          <a:xfrm>
            <a:off x="8855968" y="4865707"/>
            <a:ext cx="2880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5</a:t>
            </a:r>
            <a:endParaRPr lang="ru-RU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848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altLang="ko-KR" dirty="0" smtClean="0">
                <a:solidFill>
                  <a:schemeClr val="bg1"/>
                </a:solidFill>
              </a:rPr>
              <a:t>Пользовательский интерфейс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95997" y="3584011"/>
            <a:ext cx="26918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ko-KR" sz="1600" i="1" dirty="0" smtClean="0">
                <a:solidFill>
                  <a:schemeClr val="bg1"/>
                </a:solidFill>
                <a:cs typeface="Arial" pitchFamily="34" charset="0"/>
              </a:rPr>
              <a:t>Система авторизации с использованием хеширования</a:t>
            </a:r>
            <a:endParaRPr lang="en-US" altLang="ko-KR" sz="1600" i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5" name="Text Placeholder 1"/>
          <p:cNvSpPr txBox="1">
            <a:spLocks/>
          </p:cNvSpPr>
          <p:nvPr/>
        </p:nvSpPr>
        <p:spPr>
          <a:xfrm>
            <a:off x="6474090" y="3579862"/>
            <a:ext cx="2376264" cy="936104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ru-RU" altLang="ko-KR" sz="1600" i="1" dirty="0" smtClean="0">
                <a:solidFill>
                  <a:schemeClr val="bg1"/>
                </a:solidFill>
                <a:cs typeface="Arial" pitchFamily="34" charset="0"/>
              </a:rPr>
              <a:t>Информация о категориях:</a:t>
            </a:r>
          </a:p>
          <a:p>
            <a:pPr marL="0" indent="0" algn="r">
              <a:buNone/>
            </a:pPr>
            <a:r>
              <a:rPr lang="ru-RU" altLang="ko-KR" sz="1600" i="1" dirty="0" smtClean="0">
                <a:solidFill>
                  <a:schemeClr val="bg1"/>
                </a:solidFill>
                <a:cs typeface="Arial" pitchFamily="34" charset="0"/>
              </a:rPr>
              <a:t>Фильмы</a:t>
            </a:r>
            <a:endParaRPr lang="en-US" altLang="ko-KR" sz="1600" i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855968" y="4865707"/>
            <a:ext cx="2880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6</a:t>
            </a:r>
            <a:endParaRPr lang="ru-RU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233583" y="892116"/>
            <a:ext cx="26420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altLang="ko-KR" sz="1600" i="1" dirty="0" smtClean="0">
                <a:solidFill>
                  <a:schemeClr val="bg1"/>
                </a:solidFill>
                <a:cs typeface="Arial" pitchFamily="34" charset="0"/>
              </a:rPr>
              <a:t>Главная страница рекомендаций</a:t>
            </a:r>
            <a:endParaRPr lang="en-US" altLang="ko-KR" sz="1600" i="1" dirty="0">
              <a:solidFill>
                <a:schemeClr val="bg1"/>
              </a:solidFill>
              <a:cs typeface="Arial" pitchFamily="34" charset="0"/>
            </a:endParaRPr>
          </a:p>
        </p:txBody>
      </p:sp>
      <p:pic>
        <p:nvPicPr>
          <p:cNvPr id="21" name="Рисунок 20"/>
          <p:cNvPicPr>
            <a:picLocks noGrp="1" noChangeAspect="1"/>
          </p:cNvPicPr>
          <p:nvPr>
            <p:ph type="pic" idx="14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28" r="12628"/>
          <a:stretch>
            <a:fillRect/>
          </a:stretch>
        </p:blipFill>
        <p:spPr>
          <a:xfrm>
            <a:off x="3186113" y="1628775"/>
            <a:ext cx="2790825" cy="1911350"/>
          </a:xfrm>
        </p:spPr>
      </p:pic>
      <p:pic>
        <p:nvPicPr>
          <p:cNvPr id="20" name="Рисунок 19"/>
          <p:cNvPicPr>
            <a:picLocks noGrp="1" noChangeAspect="1"/>
          </p:cNvPicPr>
          <p:nvPr>
            <p:ph type="pic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29" r="13029"/>
          <a:stretch>
            <a:fillRect/>
          </a:stretch>
        </p:blipFill>
        <p:spPr>
          <a:xfrm>
            <a:off x="6038073" y="1617663"/>
            <a:ext cx="2790825" cy="1911350"/>
          </a:xfrm>
        </p:spPr>
      </p:pic>
      <p:pic>
        <p:nvPicPr>
          <p:cNvPr id="19" name="Рисунок 18"/>
          <p:cNvPicPr>
            <a:picLocks noGrp="1" noChangeAspect="1"/>
          </p:cNvPicPr>
          <p:nvPr>
            <p:ph type="pic" idx="12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20" b="6720"/>
          <a:stretch>
            <a:fillRect/>
          </a:stretch>
        </p:blipFill>
        <p:spPr>
          <a:xfrm>
            <a:off x="300413" y="1629090"/>
            <a:ext cx="2793972" cy="1911083"/>
          </a:xfrm>
        </p:spPr>
      </p:pic>
    </p:spTree>
    <p:extLst>
      <p:ext uri="{BB962C8B-B14F-4D97-AF65-F5344CB8AC3E}">
        <p14:creationId xmlns:p14="http://schemas.microsoft.com/office/powerpoint/2010/main" val="3332603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altLang="ko-KR" dirty="0" smtClean="0"/>
              <a:t>Достигнутый результат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ru-RU" altLang="ko-KR" dirty="0" smtClean="0"/>
              <a:t>В ходе разработки мы выполнили поставленные цели и задачи</a:t>
            </a:r>
            <a:endParaRPr lang="en-US" altLang="ko-KR" dirty="0"/>
          </a:p>
        </p:txBody>
      </p:sp>
      <p:sp>
        <p:nvSpPr>
          <p:cNvPr id="4" name="TextBox 3"/>
          <p:cNvSpPr txBox="1"/>
          <p:nvPr/>
        </p:nvSpPr>
        <p:spPr>
          <a:xfrm>
            <a:off x="251520" y="1335652"/>
            <a:ext cx="253256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ko-KR" sz="1200" dirty="0" smtClean="0">
                <a:solidFill>
                  <a:schemeClr val="accent3"/>
                </a:solidFill>
                <a:cs typeface="Arial" pitchFamily="34" charset="0"/>
              </a:rPr>
              <a:t>Данный Веб-сервис способен подобрать для каждого пользователя именно то, что он хочет</a:t>
            </a:r>
            <a:r>
              <a:rPr lang="ru-RU" altLang="ko-KR" sz="1200" dirty="0">
                <a:solidFill>
                  <a:schemeClr val="accent3"/>
                </a:solidFill>
                <a:cs typeface="Arial" pitchFamily="34" charset="0"/>
              </a:rPr>
              <a:t>. В результате каждый человек получает персонализированные рекомендации, основанные на его интересах и поведении. Кроме того, веб-сервис постоянно совершенствуется и обновляется, чтобы соответствовать изменяющимся потребностям аудитории. Это делает его незаменимым инструментом для тех, кто ищет качественный </a:t>
            </a:r>
            <a:r>
              <a:rPr lang="ru-RU" altLang="ko-KR" sz="1200" dirty="0" smtClean="0">
                <a:solidFill>
                  <a:schemeClr val="accent3"/>
                </a:solidFill>
                <a:cs typeface="Arial" pitchFamily="34" charset="0"/>
              </a:rPr>
              <a:t>контент</a:t>
            </a:r>
            <a:r>
              <a:rPr lang="ru-RU" altLang="ko-KR" sz="1200" dirty="0">
                <a:solidFill>
                  <a:schemeClr val="accent3"/>
                </a:solidFill>
                <a:cs typeface="Arial" pitchFamily="34" charset="0"/>
              </a:rPr>
              <a:t>.</a:t>
            </a:r>
            <a:endParaRPr lang="en-US" altLang="ko-KR" sz="1200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915817" y="1363965"/>
            <a:ext cx="5424452" cy="295983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060281" y="1491630"/>
            <a:ext cx="554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772794" y="1491630"/>
            <a:ext cx="554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485306" y="1491630"/>
            <a:ext cx="554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03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061520" y="1890575"/>
            <a:ext cx="172819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ko-KR" sz="1100" dirty="0" smtClean="0">
                <a:solidFill>
                  <a:schemeClr val="bg1"/>
                </a:solidFill>
                <a:cs typeface="Arial" pitchFamily="34" charset="0"/>
              </a:rPr>
              <a:t>Успешно разработана система Веб-сервиса рекомендации контента</a:t>
            </a:r>
            <a:endParaRPr lang="ko-KR" altLang="en-US" sz="11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757114" y="1899390"/>
            <a:ext cx="172819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ko-KR" sz="1100" dirty="0" smtClean="0">
                <a:solidFill>
                  <a:schemeClr val="bg1"/>
                </a:solidFill>
                <a:cs typeface="Arial" pitchFamily="34" charset="0"/>
              </a:rPr>
              <a:t>Создана система вывода информации </a:t>
            </a:r>
            <a:r>
              <a:rPr lang="ru-RU" altLang="ko-KR" sz="1100" dirty="0" smtClean="0">
                <a:solidFill>
                  <a:schemeClr val="bg1"/>
                </a:solidFill>
                <a:cs typeface="Arial" pitchFamily="34" charset="0"/>
              </a:rPr>
              <a:t>о фильмах/сериалах</a:t>
            </a:r>
            <a:endParaRPr lang="ko-KR" altLang="en-US" sz="11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059832" y="2859782"/>
            <a:ext cx="554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04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491391" y="1866702"/>
            <a:ext cx="172819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ko-KR" sz="1100" dirty="0" smtClean="0">
                <a:solidFill>
                  <a:schemeClr val="bg1"/>
                </a:solidFill>
                <a:cs typeface="Arial" pitchFamily="34" charset="0"/>
              </a:rPr>
              <a:t>Написаны </a:t>
            </a:r>
            <a:r>
              <a:rPr lang="ru-RU" altLang="ko-KR" sz="1100" dirty="0" err="1" smtClean="0">
                <a:solidFill>
                  <a:schemeClr val="bg1"/>
                </a:solidFill>
                <a:cs typeface="Arial" pitchFamily="34" charset="0"/>
              </a:rPr>
              <a:t>парсеры</a:t>
            </a:r>
            <a:r>
              <a:rPr lang="ru-RU" altLang="ko-KR" sz="1100" dirty="0" smtClean="0">
                <a:solidFill>
                  <a:schemeClr val="bg1"/>
                </a:solidFill>
                <a:cs typeface="Arial" pitchFamily="34" charset="0"/>
              </a:rPr>
              <a:t>, для сбора информации о контенте</a:t>
            </a:r>
            <a:endParaRPr lang="ko-KR" altLang="en-US" sz="11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8855968" y="4865707"/>
            <a:ext cx="2880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8</a:t>
            </a:r>
            <a:endParaRPr lang="ru-RU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059832" y="3224614"/>
            <a:ext cx="1800531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ko-KR" sz="1100" dirty="0">
                <a:solidFill>
                  <a:schemeClr val="bg1"/>
                </a:solidFill>
                <a:cs typeface="Arial" pitchFamily="34" charset="0"/>
              </a:rPr>
              <a:t>Написан алгоритм рекомендации контента на основе его рейтинга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80216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56187" y="128941"/>
            <a:ext cx="2499589" cy="576064"/>
          </a:xfrm>
        </p:spPr>
        <p:txBody>
          <a:bodyPr/>
          <a:lstStyle/>
          <a:p>
            <a:r>
              <a:rPr lang="ru-RU" altLang="ko-KR" dirty="0" smtClean="0"/>
              <a:t>О команде</a:t>
            </a:r>
            <a:r>
              <a:rPr lang="ru-RU" altLang="ko-KR" dirty="0"/>
              <a:t>:</a:t>
            </a:r>
            <a:endParaRPr lang="ko-KR" altLang="en-US" dirty="0"/>
          </a:p>
        </p:txBody>
      </p:sp>
      <p:sp>
        <p:nvSpPr>
          <p:cNvPr id="12" name="Text Placeholder 18"/>
          <p:cNvSpPr txBox="1">
            <a:spLocks/>
          </p:cNvSpPr>
          <p:nvPr/>
        </p:nvSpPr>
        <p:spPr>
          <a:xfrm>
            <a:off x="57149" y="737172"/>
            <a:ext cx="4521433" cy="610726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200" b="1" dirty="0" smtClean="0">
                <a:solidFill>
                  <a:schemeClr val="accent3"/>
                </a:solidFill>
                <a:cs typeface="Arial" pitchFamily="34" charset="0"/>
              </a:rPr>
              <a:t>Сидоров Дмитрий </a:t>
            </a:r>
            <a:r>
              <a:rPr lang="ru-RU" sz="1200" dirty="0" smtClean="0">
                <a:solidFill>
                  <a:schemeClr val="accent3"/>
                </a:solidFill>
                <a:cs typeface="Arial" pitchFamily="34" charset="0"/>
              </a:rPr>
              <a:t>– </a:t>
            </a:r>
            <a:r>
              <a:rPr lang="ru-RU" sz="1200" dirty="0" err="1" smtClean="0">
                <a:solidFill>
                  <a:schemeClr val="accent3"/>
                </a:solidFill>
                <a:cs typeface="Arial" pitchFamily="34" charset="0"/>
              </a:rPr>
              <a:t>Тимлид</a:t>
            </a:r>
            <a:r>
              <a:rPr lang="ru-RU" sz="1200" dirty="0" smtClean="0">
                <a:solidFill>
                  <a:schemeClr val="accent3"/>
                </a:solidFill>
                <a:cs typeface="Arial" pitchFamily="34" charset="0"/>
              </a:rPr>
              <a:t> команды, </a:t>
            </a:r>
            <a:r>
              <a:rPr lang="ru-RU" sz="1200" dirty="0" err="1" smtClean="0">
                <a:solidFill>
                  <a:schemeClr val="accent3"/>
                </a:solidFill>
                <a:cs typeface="Arial" pitchFamily="34" charset="0"/>
              </a:rPr>
              <a:t>бэкенд</a:t>
            </a:r>
            <a:r>
              <a:rPr lang="ru-RU" sz="1200" dirty="0" smtClean="0">
                <a:solidFill>
                  <a:schemeClr val="accent3"/>
                </a:solidFill>
                <a:cs typeface="Arial" pitchFamily="34" charset="0"/>
              </a:rPr>
              <a:t> разработчик</a:t>
            </a:r>
          </a:p>
          <a:p>
            <a:pPr marL="0" indent="0">
              <a:buNone/>
            </a:pPr>
            <a:r>
              <a:rPr lang="ru-RU" sz="1200" dirty="0" smtClean="0">
                <a:solidFill>
                  <a:schemeClr val="accent3"/>
                </a:solidFill>
                <a:cs typeface="Arial" pitchFamily="34" charset="0"/>
              </a:rPr>
              <a:t>Задача – организация совместной разработки</a:t>
            </a:r>
            <a:r>
              <a:rPr lang="en-US" sz="1200" dirty="0" smtClean="0">
                <a:solidFill>
                  <a:schemeClr val="accent3"/>
                </a:solidFill>
                <a:cs typeface="Arial" pitchFamily="34" charset="0"/>
              </a:rPr>
              <a:t>;</a:t>
            </a:r>
            <a:endParaRPr lang="ru-RU" sz="1200" dirty="0" smtClean="0">
              <a:solidFill>
                <a:schemeClr val="accent3"/>
              </a:solidFill>
              <a:cs typeface="Arial" pitchFamily="34" charset="0"/>
            </a:endParaRPr>
          </a:p>
          <a:p>
            <a:pPr marL="0" indent="0">
              <a:buNone/>
            </a:pPr>
            <a:r>
              <a:rPr lang="ru-RU" sz="1200" dirty="0" smtClean="0">
                <a:solidFill>
                  <a:schemeClr val="accent3"/>
                </a:solidFill>
                <a:cs typeface="Arial" pitchFamily="34" charset="0"/>
              </a:rPr>
              <a:t>Планирование задач и проверка их выполнения</a:t>
            </a:r>
            <a:endParaRPr lang="en-US" sz="1200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24" name="Text Placeholder 18"/>
          <p:cNvSpPr txBox="1">
            <a:spLocks/>
          </p:cNvSpPr>
          <p:nvPr/>
        </p:nvSpPr>
        <p:spPr>
          <a:xfrm>
            <a:off x="56187" y="1504600"/>
            <a:ext cx="4437883" cy="647788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200" b="1" dirty="0" smtClean="0">
                <a:solidFill>
                  <a:schemeClr val="accent3"/>
                </a:solidFill>
                <a:cs typeface="Arial" pitchFamily="34" charset="0"/>
              </a:rPr>
              <a:t>Борисов Денис </a:t>
            </a:r>
            <a:r>
              <a:rPr lang="ru-RU" sz="1200" dirty="0" smtClean="0">
                <a:solidFill>
                  <a:schemeClr val="accent3"/>
                </a:solidFill>
                <a:cs typeface="Arial" pitchFamily="34" charset="0"/>
              </a:rPr>
              <a:t>– главный </a:t>
            </a:r>
            <a:r>
              <a:rPr lang="ru-RU" sz="1200" dirty="0" err="1" smtClean="0">
                <a:solidFill>
                  <a:schemeClr val="accent3"/>
                </a:solidFill>
                <a:cs typeface="Arial" pitchFamily="34" charset="0"/>
              </a:rPr>
              <a:t>бэкенд</a:t>
            </a:r>
            <a:r>
              <a:rPr lang="ru-RU" sz="1200" dirty="0" smtClean="0">
                <a:solidFill>
                  <a:schemeClr val="accent3"/>
                </a:solidFill>
                <a:cs typeface="Arial" pitchFamily="34" charset="0"/>
              </a:rPr>
              <a:t> разработчик</a:t>
            </a:r>
            <a:endParaRPr lang="ru-RU" sz="1200" dirty="0">
              <a:solidFill>
                <a:schemeClr val="accent3"/>
              </a:solidFill>
              <a:cs typeface="Arial" pitchFamily="34" charset="0"/>
            </a:endParaRPr>
          </a:p>
          <a:p>
            <a:pPr marL="0" indent="0">
              <a:buNone/>
            </a:pPr>
            <a:r>
              <a:rPr lang="ru-RU" sz="1200" dirty="0" smtClean="0">
                <a:solidFill>
                  <a:schemeClr val="accent3"/>
                </a:solidFill>
                <a:cs typeface="Arial" pitchFamily="34" charset="0"/>
              </a:rPr>
              <a:t>Задача – написание основной логики проекта</a:t>
            </a:r>
            <a:r>
              <a:rPr lang="en-US" sz="1200" dirty="0" smtClean="0">
                <a:solidFill>
                  <a:schemeClr val="accent3"/>
                </a:solidFill>
                <a:cs typeface="Arial" pitchFamily="34" charset="0"/>
              </a:rPr>
              <a:t>;</a:t>
            </a:r>
            <a:endParaRPr lang="ru-RU" sz="1200" dirty="0" smtClean="0">
              <a:solidFill>
                <a:schemeClr val="accent3"/>
              </a:solidFill>
              <a:cs typeface="Arial" pitchFamily="34" charset="0"/>
            </a:endParaRPr>
          </a:p>
          <a:p>
            <a:pPr marL="0" indent="0">
              <a:buNone/>
            </a:pPr>
            <a:r>
              <a:rPr lang="ru-RU" sz="1200" dirty="0" smtClean="0">
                <a:solidFill>
                  <a:schemeClr val="accent3"/>
                </a:solidFill>
                <a:cs typeface="Arial" pitchFamily="34" charset="0"/>
              </a:rPr>
              <a:t>Выбор стека технологий для разработки</a:t>
            </a:r>
          </a:p>
        </p:txBody>
      </p:sp>
      <p:sp>
        <p:nvSpPr>
          <p:cNvPr id="25" name="Text Placeholder 18"/>
          <p:cNvSpPr txBox="1">
            <a:spLocks/>
          </p:cNvSpPr>
          <p:nvPr/>
        </p:nvSpPr>
        <p:spPr>
          <a:xfrm>
            <a:off x="58560" y="2309091"/>
            <a:ext cx="4435510" cy="839305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200" b="1" dirty="0" err="1" smtClean="0">
                <a:solidFill>
                  <a:schemeClr val="accent3"/>
                </a:solidFill>
                <a:cs typeface="Arial" pitchFamily="34" charset="0"/>
              </a:rPr>
              <a:t>Таланкин</a:t>
            </a:r>
            <a:r>
              <a:rPr lang="ru-RU" sz="1200" b="1" dirty="0" smtClean="0">
                <a:solidFill>
                  <a:schemeClr val="accent3"/>
                </a:solidFill>
                <a:cs typeface="Arial" pitchFamily="34" charset="0"/>
              </a:rPr>
              <a:t> Кирилл </a:t>
            </a:r>
            <a:r>
              <a:rPr lang="ru-RU" sz="1200" dirty="0" smtClean="0">
                <a:solidFill>
                  <a:schemeClr val="accent3"/>
                </a:solidFill>
                <a:cs typeface="Arial" pitchFamily="34" charset="0"/>
              </a:rPr>
              <a:t>– </a:t>
            </a:r>
            <a:r>
              <a:rPr lang="ru-RU" sz="1200" dirty="0" err="1" smtClean="0">
                <a:solidFill>
                  <a:schemeClr val="accent3"/>
                </a:solidFill>
                <a:cs typeface="Arial" pitchFamily="34" charset="0"/>
              </a:rPr>
              <a:t>фронтенд</a:t>
            </a:r>
            <a:r>
              <a:rPr lang="ru-RU" sz="1200" dirty="0" smtClean="0">
                <a:solidFill>
                  <a:schemeClr val="accent3"/>
                </a:solidFill>
                <a:cs typeface="Arial" pitchFamily="34" charset="0"/>
              </a:rPr>
              <a:t> разработчик</a:t>
            </a:r>
            <a:endParaRPr lang="ru-RU" sz="1200" dirty="0">
              <a:solidFill>
                <a:schemeClr val="accent3"/>
              </a:solidFill>
              <a:cs typeface="Arial" pitchFamily="34" charset="0"/>
            </a:endParaRPr>
          </a:p>
          <a:p>
            <a:pPr marL="0" indent="0">
              <a:buNone/>
            </a:pPr>
            <a:r>
              <a:rPr lang="ru-RU" sz="1200" dirty="0" smtClean="0">
                <a:solidFill>
                  <a:schemeClr val="accent3"/>
                </a:solidFill>
                <a:cs typeface="Arial" pitchFamily="34" charset="0"/>
              </a:rPr>
              <a:t>Задача – написание сайта проекта</a:t>
            </a:r>
            <a:r>
              <a:rPr lang="en-US" sz="1200" dirty="0" smtClean="0">
                <a:solidFill>
                  <a:schemeClr val="accent3"/>
                </a:solidFill>
                <a:cs typeface="Arial" pitchFamily="34" charset="0"/>
              </a:rPr>
              <a:t>;</a:t>
            </a:r>
            <a:endParaRPr lang="ru-RU" sz="1200" dirty="0" smtClean="0">
              <a:solidFill>
                <a:schemeClr val="accent3"/>
              </a:solidFill>
              <a:cs typeface="Arial" pitchFamily="34" charset="0"/>
            </a:endParaRPr>
          </a:p>
          <a:p>
            <a:pPr marL="0" indent="0">
              <a:buNone/>
            </a:pPr>
            <a:r>
              <a:rPr lang="ru-RU" sz="1200" dirty="0" smtClean="0">
                <a:solidFill>
                  <a:schemeClr val="accent3"/>
                </a:solidFill>
                <a:cs typeface="Arial" pitchFamily="34" charset="0"/>
              </a:rPr>
              <a:t>Вывод информации, полученной в результате выполнения   обработки запроса</a:t>
            </a:r>
          </a:p>
        </p:txBody>
      </p:sp>
      <p:sp>
        <p:nvSpPr>
          <p:cNvPr id="26" name="Text Placeholder 18"/>
          <p:cNvSpPr txBox="1">
            <a:spLocks/>
          </p:cNvSpPr>
          <p:nvPr/>
        </p:nvSpPr>
        <p:spPr>
          <a:xfrm>
            <a:off x="56187" y="3299552"/>
            <a:ext cx="4587823" cy="641920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200" b="1" dirty="0" smtClean="0">
                <a:solidFill>
                  <a:schemeClr val="accent3"/>
                </a:solidFill>
                <a:cs typeface="Arial" pitchFamily="34" charset="0"/>
              </a:rPr>
              <a:t>Стрепетов Илья </a:t>
            </a:r>
            <a:r>
              <a:rPr lang="ru-RU" sz="1200" dirty="0" smtClean="0">
                <a:solidFill>
                  <a:schemeClr val="accent3"/>
                </a:solidFill>
                <a:cs typeface="Arial" pitchFamily="34" charset="0"/>
              </a:rPr>
              <a:t>– оформление </a:t>
            </a:r>
            <a:r>
              <a:rPr lang="en-US" sz="1200" dirty="0">
                <a:solidFill>
                  <a:schemeClr val="accent3"/>
                </a:solidFill>
                <a:cs typeface="Arial" pitchFamily="34" charset="0"/>
              </a:rPr>
              <a:t>G</a:t>
            </a:r>
            <a:r>
              <a:rPr lang="en-US" sz="1200" dirty="0" smtClean="0">
                <a:solidFill>
                  <a:schemeClr val="accent3"/>
                </a:solidFill>
                <a:cs typeface="Arial" pitchFamily="34" charset="0"/>
              </a:rPr>
              <a:t>itHub</a:t>
            </a:r>
            <a:r>
              <a:rPr lang="ru-RU" sz="1200" dirty="0" smtClean="0">
                <a:solidFill>
                  <a:schemeClr val="accent3"/>
                </a:solidFill>
                <a:cs typeface="Arial" pitchFamily="34" charset="0"/>
              </a:rPr>
              <a:t>, архитектура проекта</a:t>
            </a:r>
            <a:endParaRPr lang="ru-RU" sz="1200" dirty="0">
              <a:solidFill>
                <a:schemeClr val="accent3"/>
              </a:solidFill>
              <a:cs typeface="Arial" pitchFamily="34" charset="0"/>
            </a:endParaRPr>
          </a:p>
          <a:p>
            <a:pPr marL="0" indent="0">
              <a:buNone/>
            </a:pPr>
            <a:r>
              <a:rPr lang="ru-RU" sz="1200" dirty="0" smtClean="0">
                <a:solidFill>
                  <a:schemeClr val="accent3"/>
                </a:solidFill>
                <a:cs typeface="Arial" pitchFamily="34" charset="0"/>
              </a:rPr>
              <a:t>Задача – оформление </a:t>
            </a:r>
            <a:r>
              <a:rPr lang="en-US" sz="1200" dirty="0" smtClean="0">
                <a:solidFill>
                  <a:schemeClr val="accent3"/>
                </a:solidFill>
                <a:cs typeface="Arial" pitchFamily="34" charset="0"/>
              </a:rPr>
              <a:t>GitHub</a:t>
            </a:r>
            <a:r>
              <a:rPr lang="ru-RU" sz="1200" dirty="0" smtClean="0">
                <a:solidFill>
                  <a:schemeClr val="accent3"/>
                </a:solidFill>
                <a:cs typeface="Arial" pitchFamily="34" charset="0"/>
              </a:rPr>
              <a:t>, его настройка и оформление</a:t>
            </a:r>
            <a:r>
              <a:rPr lang="en-US" sz="1200" dirty="0" smtClean="0">
                <a:solidFill>
                  <a:schemeClr val="accent3"/>
                </a:solidFill>
                <a:cs typeface="Arial" pitchFamily="34" charset="0"/>
              </a:rPr>
              <a:t>;</a:t>
            </a:r>
            <a:endParaRPr lang="ru-RU" sz="1200" dirty="0" smtClean="0">
              <a:solidFill>
                <a:schemeClr val="accent3"/>
              </a:solidFill>
              <a:cs typeface="Arial" pitchFamily="34" charset="0"/>
            </a:endParaRPr>
          </a:p>
          <a:p>
            <a:pPr marL="0" indent="0">
              <a:buNone/>
            </a:pPr>
            <a:r>
              <a:rPr lang="ru-RU" sz="1200" dirty="0" smtClean="0">
                <a:solidFill>
                  <a:schemeClr val="accent3"/>
                </a:solidFill>
                <a:cs typeface="Arial" pitchFamily="34" charset="0"/>
              </a:rPr>
              <a:t>Определение архитектуры проекта</a:t>
            </a:r>
          </a:p>
        </p:txBody>
      </p:sp>
      <p:sp>
        <p:nvSpPr>
          <p:cNvPr id="28" name="Text Placeholder 18"/>
          <p:cNvSpPr txBox="1">
            <a:spLocks/>
          </p:cNvSpPr>
          <p:nvPr/>
        </p:nvSpPr>
        <p:spPr>
          <a:xfrm>
            <a:off x="56186" y="4092628"/>
            <a:ext cx="4437883" cy="640096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200" b="1" dirty="0" smtClean="0">
                <a:solidFill>
                  <a:schemeClr val="accent3"/>
                </a:solidFill>
                <a:cs typeface="Arial" pitchFamily="34" charset="0"/>
              </a:rPr>
              <a:t>Калинин Иван </a:t>
            </a:r>
            <a:r>
              <a:rPr lang="ru-RU" sz="1200" dirty="0" smtClean="0">
                <a:solidFill>
                  <a:schemeClr val="accent3"/>
                </a:solidFill>
                <a:cs typeface="Arial" pitchFamily="34" charset="0"/>
              </a:rPr>
              <a:t>– </a:t>
            </a:r>
            <a:r>
              <a:rPr lang="ru-RU" sz="1200" dirty="0" err="1" smtClean="0">
                <a:solidFill>
                  <a:schemeClr val="accent3"/>
                </a:solidFill>
                <a:cs typeface="Arial" pitchFamily="34" charset="0"/>
              </a:rPr>
              <a:t>фронтенд</a:t>
            </a:r>
            <a:r>
              <a:rPr lang="ru-RU" sz="1200" dirty="0" smtClean="0">
                <a:solidFill>
                  <a:schemeClr val="accent3"/>
                </a:solidFill>
                <a:cs typeface="Arial" pitchFamily="34" charset="0"/>
              </a:rPr>
              <a:t> разработчик</a:t>
            </a:r>
            <a:endParaRPr lang="en-US" sz="1200" dirty="0">
              <a:solidFill>
                <a:schemeClr val="accent3"/>
              </a:solidFill>
              <a:cs typeface="Arial" pitchFamily="34" charset="0"/>
            </a:endParaRPr>
          </a:p>
          <a:p>
            <a:pPr marL="0" indent="0">
              <a:buNone/>
            </a:pPr>
            <a:r>
              <a:rPr lang="ru-RU" sz="1200" dirty="0" smtClean="0">
                <a:solidFill>
                  <a:schemeClr val="accent3"/>
                </a:solidFill>
                <a:cs typeface="Arial" pitchFamily="34" charset="0"/>
              </a:rPr>
              <a:t>Задача – изменение визуальной части проекта</a:t>
            </a:r>
            <a:r>
              <a:rPr lang="en-US" sz="1200" dirty="0" smtClean="0">
                <a:solidFill>
                  <a:schemeClr val="accent3"/>
                </a:solidFill>
                <a:cs typeface="Arial" pitchFamily="34" charset="0"/>
              </a:rPr>
              <a:t>;</a:t>
            </a:r>
            <a:endParaRPr lang="ru-RU" sz="1200" dirty="0" smtClean="0">
              <a:solidFill>
                <a:schemeClr val="accent3"/>
              </a:solidFill>
              <a:cs typeface="Arial" pitchFamily="34" charset="0"/>
            </a:endParaRPr>
          </a:p>
          <a:p>
            <a:pPr marL="0" indent="0">
              <a:buNone/>
            </a:pPr>
            <a:r>
              <a:rPr lang="ru-RU" sz="1200" dirty="0" smtClean="0">
                <a:solidFill>
                  <a:schemeClr val="accent3"/>
                </a:solidFill>
                <a:cs typeface="Arial" pitchFamily="34" charset="0"/>
              </a:rPr>
              <a:t>Оформление сайта</a:t>
            </a:r>
            <a:endParaRPr lang="en-US" sz="1200" dirty="0" smtClean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29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5796136" y="108241"/>
            <a:ext cx="2915816" cy="576064"/>
          </a:xfrm>
        </p:spPr>
        <p:txBody>
          <a:bodyPr/>
          <a:lstStyle/>
          <a:p>
            <a:r>
              <a:rPr lang="en-US" altLang="ko-KR" dirty="0" smtClean="0"/>
              <a:t>GitHub</a:t>
            </a:r>
            <a:r>
              <a:rPr lang="ru-RU" altLang="ko-KR" dirty="0" smtClean="0"/>
              <a:t>:</a:t>
            </a:r>
            <a:endParaRPr lang="ko-KR" altLang="en-US" dirty="0"/>
          </a:p>
        </p:txBody>
      </p:sp>
      <p:pic>
        <p:nvPicPr>
          <p:cNvPr id="30" name="Рисунок 2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5952" y="737172"/>
            <a:ext cx="1656184" cy="1656184"/>
          </a:xfrm>
          <a:prstGeom prst="rect">
            <a:avLst/>
          </a:prstGeom>
        </p:spPr>
      </p:pic>
      <p:pic>
        <p:nvPicPr>
          <p:cNvPr id="31" name="Рисунок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5952" y="3087648"/>
            <a:ext cx="1622616" cy="1622616"/>
          </a:xfrm>
          <a:prstGeom prst="rect">
            <a:avLst/>
          </a:prstGeom>
        </p:spPr>
      </p:pic>
      <p:sp>
        <p:nvSpPr>
          <p:cNvPr id="3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5796136" y="2450178"/>
            <a:ext cx="2915816" cy="576064"/>
          </a:xfrm>
        </p:spPr>
        <p:txBody>
          <a:bodyPr/>
          <a:lstStyle/>
          <a:p>
            <a:r>
              <a:rPr lang="en-US" altLang="ko-KR" dirty="0" smtClean="0"/>
              <a:t>Notion</a:t>
            </a:r>
            <a:r>
              <a:rPr lang="ru-RU" altLang="ko-KR" dirty="0" smtClean="0"/>
              <a:t>: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8855968" y="4865707"/>
            <a:ext cx="2880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9</a:t>
            </a:r>
            <a:endParaRPr lang="ru-RU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9248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over and End Slide Master">
  <a:themeElements>
    <a:clrScheme name="ALLPPT-COLOR-A05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33E97C"/>
      </a:accent1>
      <a:accent2>
        <a:srgbClr val="2FC5FA"/>
      </a:accent2>
      <a:accent3>
        <a:srgbClr val="F2AC30"/>
      </a:accent3>
      <a:accent4>
        <a:srgbClr val="FE3FE4"/>
      </a:accent4>
      <a:accent5>
        <a:srgbClr val="FE4D3B"/>
      </a:accent5>
      <a:accent6>
        <a:srgbClr val="CBCBCB"/>
      </a:accent6>
      <a:hlink>
        <a:srgbClr val="000000"/>
      </a:hlink>
      <a:folHlink>
        <a:srgbClr val="00000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ontents Slide Master">
  <a:themeElements>
    <a:clrScheme name="ALLPPT-COLOR-A2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38D4CD"/>
      </a:accent1>
      <a:accent2>
        <a:srgbClr val="16B7B8"/>
      </a:accent2>
      <a:accent3>
        <a:srgbClr val="179A9D"/>
      </a:accent3>
      <a:accent4>
        <a:srgbClr val="38D4CD"/>
      </a:accent4>
      <a:accent5>
        <a:srgbClr val="16B7B8"/>
      </a:accent5>
      <a:accent6>
        <a:srgbClr val="179A9D"/>
      </a:accent6>
      <a:hlink>
        <a:srgbClr val="FFFFFF"/>
      </a:hlink>
      <a:folHlink>
        <a:srgbClr val="FFFFF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16B7B8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3.xml><?xml version="1.0" encoding="utf-8"?>
<a:theme xmlns:a="http://schemas.openxmlformats.org/drawingml/2006/main" name="Section Break Slide Master">
  <a:themeElements>
    <a:clrScheme name="ALLPPT-COLOR-A2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38D4CD"/>
      </a:accent1>
      <a:accent2>
        <a:srgbClr val="16B7B8"/>
      </a:accent2>
      <a:accent3>
        <a:srgbClr val="179A9D"/>
      </a:accent3>
      <a:accent4>
        <a:srgbClr val="38D4CD"/>
      </a:accent4>
      <a:accent5>
        <a:srgbClr val="16B7B8"/>
      </a:accent5>
      <a:accent6>
        <a:srgbClr val="179A9D"/>
      </a:accent6>
      <a:hlink>
        <a:srgbClr val="FFFFFF"/>
      </a:hlink>
      <a:folHlink>
        <a:srgbClr val="FFFFF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2746</TotalTime>
  <Words>362</Words>
  <Application>Microsoft Office PowerPoint</Application>
  <PresentationFormat>Экран (16:9)</PresentationFormat>
  <Paragraphs>77</Paragraphs>
  <Slides>8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8</vt:i4>
      </vt:variant>
    </vt:vector>
  </HeadingPairs>
  <TitlesOfParts>
    <vt:vector size="14" baseType="lpstr">
      <vt:lpstr>맑은 고딕</vt:lpstr>
      <vt:lpstr>Arial</vt:lpstr>
      <vt:lpstr>Arial Unicode MS</vt:lpstr>
      <vt:lpstr>Cover and End Slide Master</vt:lpstr>
      <vt:lpstr>Contents Slide Master</vt:lpstr>
      <vt:lpstr>Section Break Slide Master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googleslidesppt.com;allppt.com</dc:creator>
  <cp:lastModifiedBy>kirill</cp:lastModifiedBy>
  <cp:revision>106</cp:revision>
  <dcterms:created xsi:type="dcterms:W3CDTF">2016-12-05T23:26:54Z</dcterms:created>
  <dcterms:modified xsi:type="dcterms:W3CDTF">2024-06-06T21:26:14Z</dcterms:modified>
</cp:coreProperties>
</file>

<file path=docProps/thumbnail.jpeg>
</file>